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89" r:id="rId2"/>
    <p:sldId id="495" r:id="rId3"/>
    <p:sldId id="494" r:id="rId4"/>
    <p:sldId id="497" r:id="rId5"/>
    <p:sldId id="333" r:id="rId6"/>
    <p:sldId id="340" r:id="rId7"/>
    <p:sldId id="290" r:id="rId8"/>
    <p:sldId id="324" r:id="rId9"/>
    <p:sldId id="339" r:id="rId10"/>
    <p:sldId id="323" r:id="rId11"/>
    <p:sldId id="325" r:id="rId12"/>
    <p:sldId id="337" r:id="rId13"/>
    <p:sldId id="328" r:id="rId14"/>
    <p:sldId id="326" r:id="rId15"/>
    <p:sldId id="327" r:id="rId16"/>
    <p:sldId id="338" r:id="rId17"/>
    <p:sldId id="329" r:id="rId18"/>
    <p:sldId id="330" r:id="rId19"/>
    <p:sldId id="295" r:id="rId20"/>
    <p:sldId id="331" r:id="rId21"/>
    <p:sldId id="332" r:id="rId22"/>
    <p:sldId id="496" r:id="rId23"/>
  </p:sldIdLst>
  <p:sldSz cx="10799763" cy="7199313"/>
  <p:notesSz cx="6858000" cy="9144000"/>
  <p:embeddedFontLs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Neue Haas Grotesk Text Pro" panose="020B0504020202020204" pitchFamily="34" charset="0"/>
      <p:regular r:id="rId30"/>
      <p:bold r:id="rId31"/>
      <p:italic r:id="rId32"/>
      <p:boldItalic r:id="rId33"/>
    </p:embeddedFont>
    <p:embeddedFont>
      <p:font typeface="Nexa Extra Light" panose="00000200000000000000" pitchFamily="2" charset="0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194A68"/>
    <a:srgbClr val="FFF4E4"/>
    <a:srgbClr val="3A3A3A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75" d="100"/>
          <a:sy n="75" d="100"/>
        </p:scale>
        <p:origin x="67" y="82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uotefancy.com/kai-fu-lee-quotes#:~:text=%5BImage%200%3A%20Kai,%E2%80%9D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DD16A-0CEB-36CE-B62D-85D11DCE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1ED4A8A-FCE9-F01E-48FB-A3DF7CC37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FF8E7F3-0002-A99D-1FE5-2CF7EF4D9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A20265-EDF8-333A-7F2D-A83A75AE7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90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34A72-2B65-FC44-C246-83E2B26AA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476F61-607D-6F61-043A-1E491BD0C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9C4117-1B94-181A-4EBB-3EC1FAA15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82A6C9-288F-4C14-EA13-01B23ED30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293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56AF4-BBD9-301A-6C33-A32713D12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B4DF48A-7A63-3144-6BC5-DD3C5E164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C963ADD-5EBC-7EE8-D339-B43A30054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4ACADF-3DEF-9296-40D5-F1EB1B2EB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581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i="1" dirty="0"/>
              <a:t>“AI </a:t>
            </a:r>
            <a:r>
              <a:rPr lang="pt-BR" i="1" dirty="0" err="1"/>
              <a:t>will</a:t>
            </a:r>
            <a:r>
              <a:rPr lang="pt-BR" i="1" dirty="0"/>
              <a:t> do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analytical</a:t>
            </a:r>
            <a:r>
              <a:rPr lang="pt-BR" i="1" dirty="0"/>
              <a:t> </a:t>
            </a:r>
            <a:r>
              <a:rPr lang="pt-BR" i="1" dirty="0" err="1"/>
              <a:t>thinking</a:t>
            </a:r>
            <a:r>
              <a:rPr lang="pt-BR" i="1" dirty="0"/>
              <a:t>, </a:t>
            </a:r>
            <a:r>
              <a:rPr lang="pt-BR" i="1" dirty="0" err="1"/>
              <a:t>while</a:t>
            </a:r>
            <a:r>
              <a:rPr lang="pt-BR" i="1" dirty="0"/>
              <a:t> </a:t>
            </a:r>
            <a:r>
              <a:rPr lang="pt-BR" i="1" dirty="0" err="1"/>
              <a:t>humans</a:t>
            </a:r>
            <a:r>
              <a:rPr lang="pt-BR" i="1" dirty="0"/>
              <a:t> </a:t>
            </a:r>
            <a:r>
              <a:rPr lang="pt-BR" i="1" dirty="0" err="1"/>
              <a:t>will</a:t>
            </a:r>
            <a:r>
              <a:rPr lang="pt-BR" i="1" dirty="0"/>
              <a:t> wrap </a:t>
            </a:r>
            <a:r>
              <a:rPr lang="pt-BR" i="1" dirty="0" err="1"/>
              <a:t>that</a:t>
            </a:r>
            <a:r>
              <a:rPr lang="pt-BR" i="1" dirty="0"/>
              <a:t> </a:t>
            </a:r>
            <a:r>
              <a:rPr lang="pt-BR" i="1" dirty="0" err="1"/>
              <a:t>analysis</a:t>
            </a:r>
            <a:r>
              <a:rPr lang="pt-BR" i="1" dirty="0"/>
              <a:t> in </a:t>
            </a:r>
            <a:r>
              <a:rPr lang="pt-BR" i="1" dirty="0" err="1"/>
              <a:t>warmth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compassion</a:t>
            </a:r>
            <a:r>
              <a:rPr lang="pt-BR" i="1" dirty="0"/>
              <a:t>.”</a:t>
            </a:r>
            <a:r>
              <a:rPr lang="pt-BR" dirty="0"/>
              <a:t>​</a:t>
            </a:r>
            <a:r>
              <a:rPr lang="pt-BR" dirty="0" err="1">
                <a:hlinkClick r:id="rId3"/>
              </a:rPr>
              <a:t>quotefancy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032-2AAE-417C-B2A0-2018F8FEA36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89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378B0-EE8F-7B19-32CD-7E58A452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00F8DD5-A29D-F03E-2387-F0876A015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7AB6C5-48E3-7379-4BCB-9773212D5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CEA594-A88A-0588-C7B4-6FBA11F61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24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431C-CF6C-7D2B-3AA9-4DCF7065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F88804-9036-E598-2C85-E695B85A7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1D2AC84-0E33-CD83-13DE-E1C2CF112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8E259F-47DB-A909-67A4-F96B07B6A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7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1420-73A7-7C88-9AF1-B36B788E3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E8DC97-929E-A089-0019-D43254650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FCEEE0A-9D7E-FC43-DFC2-82CCF4569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4DF3C5-DA77-B54D-FC67-88A15F7DB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61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032-2AAE-417C-B2A0-2018F8FEA36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668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79412-C841-4D9D-0508-1DBA0175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FEDED8-3E18-097A-FA8B-673C0423A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AB2F1A-A4DB-3224-9807-0B9E0F9DA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E0B4B1-CF28-5E61-7043-53E1851FB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380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38EA-909C-0318-C97C-A12CA9AD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796A47-5AFE-6052-7A50-E6DB3E71B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376030-F3D9-AADF-E240-DDA123FB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6B54C8-B881-C1C2-FFC5-3B638D31D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29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F729C-DEF8-6D30-1C79-6324F1E4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81098C8-ECD8-FBB0-3E91-EB4950513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1D33569-B14E-A4A3-525E-530408742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4A42E7-7A40-C242-18E5-893A6A143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01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123949" y="4056505"/>
            <a:ext cx="8621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INTRODUÇÃO À</a:t>
            </a:r>
          </a:p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ENGENHARIA DE PROMPT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EB625-4F7C-1020-B474-87E3876B4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C1B7140-6364-E764-145F-B8776080B74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5F44E33-ADE9-B160-53B2-64F76A202951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B1E1448-1D1B-B82C-4C43-4947B3856931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52A485-6A20-0154-EF61-2221793FF692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8071781-7DB7-FA1D-5F16-142698710583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B262032-6FBB-5C10-BBC5-952D68F3AFE4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38DB24CC-6030-CF6A-F8A4-26B75BD750CB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QUARTO FUNDAMENTO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O contexto é um recurso escasso que deve ser gerenciado como um orçamento.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F32195-79AF-ABD2-E284-20F999C93B38}"/>
              </a:ext>
            </a:extLst>
          </p:cNvPr>
          <p:cNvSpPr txBox="1"/>
          <p:nvPr/>
        </p:nvSpPr>
        <p:spPr>
          <a:xfrm>
            <a:off x="343244" y="868565"/>
            <a:ext cx="428078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 Janela de Contexto é a quantidade de texto que a máquina consegue “prestar atenção” ao mesmo tempo.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42D268-B9BF-1B0E-DF82-0A5385C23E09}"/>
              </a:ext>
            </a:extLst>
          </p:cNvPr>
          <p:cNvSpPr txBox="1"/>
          <p:nvPr/>
        </p:nvSpPr>
        <p:spPr>
          <a:xfrm>
            <a:off x="5633046" y="1392078"/>
            <a:ext cx="4677963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 máquina só enxerga uma janela limitada de texto - e esquece o que fica muito para trás.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A4F70D-378C-6296-13BA-9E76B5597085}"/>
              </a:ext>
            </a:extLst>
          </p:cNvPr>
          <p:cNvSpPr txBox="1"/>
          <p:nvPr/>
        </p:nvSpPr>
        <p:spPr>
          <a:xfrm>
            <a:off x="5795173" y="5070513"/>
            <a:ext cx="4550697" cy="178510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Quanto maior o contexto, maior a latência (demora) e menor a precisão. Análise de textos muito longos reduzem qualidade.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344F83-88F1-249E-55E8-75C5A5A607D1}"/>
              </a:ext>
            </a:extLst>
          </p:cNvPr>
          <p:cNvSpPr txBox="1"/>
          <p:nvPr/>
        </p:nvSpPr>
        <p:spPr>
          <a:xfrm>
            <a:off x="323903" y="5073464"/>
            <a:ext cx="5116218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Pouco contexto = resposta fraca (genérica)</a:t>
            </a:r>
          </a:p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Excesso de contexto = distração (degradação)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E75C71F-BAE4-75A2-7BC1-459C674670EA}"/>
              </a:ext>
            </a:extLst>
          </p:cNvPr>
          <p:cNvSpPr txBox="1"/>
          <p:nvPr/>
        </p:nvSpPr>
        <p:spPr>
          <a:xfrm>
            <a:off x="4975516" y="107426"/>
            <a:ext cx="3359959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Duas metáforas:</a:t>
            </a:r>
          </a:p>
          <a:p>
            <a:pPr marL="342900" indent="-342900">
              <a:buFontTx/>
              <a:buChar char="-"/>
            </a:pP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Caminhada</a:t>
            </a:r>
          </a:p>
          <a:p>
            <a:pPr marL="342900" indent="-342900">
              <a:buFontTx/>
              <a:buChar char="-"/>
            </a:pP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Mesa de trabalho</a:t>
            </a:r>
          </a:p>
        </p:txBody>
      </p:sp>
    </p:spTree>
    <p:extLst>
      <p:ext uri="{BB962C8B-B14F-4D97-AF65-F5344CB8AC3E}">
        <p14:creationId xmlns:p14="http://schemas.microsoft.com/office/powerpoint/2010/main" val="38708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12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BB526-5103-80FA-A13D-1AF921F00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5C75D86-89DC-B4B3-8B10-4D0E445EAED6}"/>
              </a:ext>
            </a:extLst>
          </p:cNvPr>
          <p:cNvSpPr txBox="1"/>
          <p:nvPr/>
        </p:nvSpPr>
        <p:spPr>
          <a:xfrm>
            <a:off x="365662" y="440797"/>
            <a:ext cx="74862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EVOLUÇÃO DA JANELA DE CONTEXTO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C997DAB-4737-E9C8-B18E-889AAD79972E}"/>
              </a:ext>
            </a:extLst>
          </p:cNvPr>
          <p:cNvSpPr txBox="1"/>
          <p:nvPr/>
        </p:nvSpPr>
        <p:spPr>
          <a:xfrm>
            <a:off x="452810" y="6293450"/>
            <a:ext cx="1602233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4k – 32k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84739B-D7AA-E474-1BEB-D40D7F762354}"/>
              </a:ext>
            </a:extLst>
          </p:cNvPr>
          <p:cNvSpPr txBox="1"/>
          <p:nvPr/>
        </p:nvSpPr>
        <p:spPr>
          <a:xfrm>
            <a:off x="2907655" y="6293449"/>
            <a:ext cx="207519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128k – 200k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DC2C02A-5FF0-72C6-08FD-A75F5320BD9F}"/>
              </a:ext>
            </a:extLst>
          </p:cNvPr>
          <p:cNvSpPr txBox="1"/>
          <p:nvPr/>
        </p:nvSpPr>
        <p:spPr>
          <a:xfrm>
            <a:off x="5399881" y="6293448"/>
            <a:ext cx="207519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200k – 2M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A861A3-039F-8E1D-8BD5-CE960F69E96F}"/>
              </a:ext>
            </a:extLst>
          </p:cNvPr>
          <p:cNvSpPr txBox="1"/>
          <p:nvPr/>
        </p:nvSpPr>
        <p:spPr>
          <a:xfrm>
            <a:off x="7621305" y="1689227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MAIOR PODER COMPUTACIONAL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068918-71D5-871D-4D76-22990EDD0B65}"/>
              </a:ext>
            </a:extLst>
          </p:cNvPr>
          <p:cNvSpPr txBox="1"/>
          <p:nvPr/>
        </p:nvSpPr>
        <p:spPr>
          <a:xfrm>
            <a:off x="8002056" y="6293447"/>
            <a:ext cx="207519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{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xxx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8EE827-6416-2824-437B-4ECA1173756A}"/>
              </a:ext>
            </a:extLst>
          </p:cNvPr>
          <p:cNvSpPr txBox="1"/>
          <p:nvPr/>
        </p:nvSpPr>
        <p:spPr>
          <a:xfrm>
            <a:off x="7621305" y="2274282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ENGENHARIA DE PROMPT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65E0AE-DA13-9AD3-B3F7-92AB2F6601EC}"/>
              </a:ext>
            </a:extLst>
          </p:cNvPr>
          <p:cNvSpPr txBox="1"/>
          <p:nvPr/>
        </p:nvSpPr>
        <p:spPr>
          <a:xfrm>
            <a:off x="7621305" y="2843389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ENGENHARIA DE CONTEXTO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193934-2B76-91B6-FF74-A26C27DEB404}"/>
              </a:ext>
            </a:extLst>
          </p:cNvPr>
          <p:cNvSpPr txBox="1"/>
          <p:nvPr/>
        </p:nvSpPr>
        <p:spPr>
          <a:xfrm>
            <a:off x="7621305" y="3412496"/>
            <a:ext cx="224351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ARMAZENAMENTO E RECUPERAÇÃO (RAG)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19DD8B-9DD7-A723-FD96-A132A15D8325}"/>
              </a:ext>
            </a:extLst>
          </p:cNvPr>
          <p:cNvSpPr txBox="1"/>
          <p:nvPr/>
        </p:nvSpPr>
        <p:spPr>
          <a:xfrm>
            <a:off x="7621305" y="4079762"/>
            <a:ext cx="2243514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MODELOS MULTI AGENTES</a:t>
            </a:r>
          </a:p>
        </p:txBody>
      </p:sp>
    </p:spTree>
    <p:extLst>
      <p:ext uri="{BB962C8B-B14F-4D97-AF65-F5344CB8AC3E}">
        <p14:creationId xmlns:p14="http://schemas.microsoft.com/office/powerpoint/2010/main" val="220055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ED901-8C95-0C93-59B6-0681E8461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8069DA-1FEA-4487-E84B-D91F1E5940A3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C30107B-1259-761F-654D-F492470CC6E8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977BD2-B65E-BE63-16F5-25EEA51F63AB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01AA33C-2F80-2FE5-D275-A16ADDC0C5C2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BBE1BBE-2158-71E6-DB56-197A5ABDA591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A194978-BB90-69BE-A8CC-54FD2EB5984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0C2D049-3CEC-1FC0-896F-F57695E1FFAA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A544945-AFDF-1749-DAE1-7241FEED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555" y="1272620"/>
            <a:ext cx="10254652" cy="515853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185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0A240-7E51-09D4-3F39-4D01EF85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B2374A5-317D-F0A1-58B6-6C81AB89ABE3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65E8E56-9FCB-1E68-E900-E1823AEC50CF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7D9C98B-FDD5-53DC-AD18-711C7E220AC4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F4A80F5-8D41-4ED7-A988-F3B19532CDB1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A128CB2-1EB9-974E-68D8-3DD82D0E4B76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3D809A3-1A3B-D106-FBAA-DF3A7BA1D5F9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3741630-4504-6AF6-1196-66E6A4C76C34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5A593E4D-12F0-E214-531C-C5EF38DBEF86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QUINTO FUNDAMENTO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Os </a:t>
            </a:r>
            <a:r>
              <a:rPr lang="pt-BR" sz="22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776ADE-147D-C2C3-010E-C53F1D43369C}"/>
              </a:ext>
            </a:extLst>
          </p:cNvPr>
          <p:cNvSpPr txBox="1"/>
          <p:nvPr/>
        </p:nvSpPr>
        <p:spPr>
          <a:xfrm>
            <a:off x="347682" y="481191"/>
            <a:ext cx="4532569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O LLM foi treinado para imitar padrões de linguagem; não para acertar.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CA90BE-7315-7256-9366-9C7AC97967E7}"/>
              </a:ext>
            </a:extLst>
          </p:cNvPr>
          <p:cNvSpPr txBox="1"/>
          <p:nvPr/>
        </p:nvSpPr>
        <p:spPr>
          <a:xfrm>
            <a:off x="430207" y="1884030"/>
            <a:ext cx="4346501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Correção semântica ≠ </a:t>
            </a:r>
          </a:p>
          <a:p>
            <a:pPr algn="ctr"/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Correção factual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848106F-7A1B-5EC9-9746-F8440EF2E753}"/>
              </a:ext>
            </a:extLst>
          </p:cNvPr>
          <p:cNvSpPr txBox="1"/>
          <p:nvPr/>
        </p:nvSpPr>
        <p:spPr>
          <a:xfrm>
            <a:off x="5470254" y="5572878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As alucinações permitem a criação e a solução de casos novos.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A657B7D-9081-29B9-174B-AF1C3C85FDB2}"/>
              </a:ext>
            </a:extLst>
          </p:cNvPr>
          <p:cNvSpPr txBox="1"/>
          <p:nvPr/>
        </p:nvSpPr>
        <p:spPr>
          <a:xfrm>
            <a:off x="399330" y="4989050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Toda informação FACTUAL extraída do CONHECIMENTO DA MÁQUINA É FALSA, até prova em contrário.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703EC31-5C01-3AD8-BFD0-3F2272327845}"/>
              </a:ext>
            </a:extLst>
          </p:cNvPr>
          <p:cNvSpPr txBox="1"/>
          <p:nvPr/>
        </p:nvSpPr>
        <p:spPr>
          <a:xfrm>
            <a:off x="5470255" y="729460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Duas metáforas:</a:t>
            </a:r>
          </a:p>
          <a:p>
            <a:pPr marL="457200" indent="-457200">
              <a:buFontTx/>
              <a:buChar char="-"/>
            </a:pP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Concurseiro chutando uma questão</a:t>
            </a:r>
          </a:p>
          <a:p>
            <a:pPr marL="457200" indent="-457200">
              <a:buFontTx/>
              <a:buChar char="-"/>
            </a:pP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Intercambista mitomaníaco</a:t>
            </a:r>
          </a:p>
        </p:txBody>
      </p:sp>
    </p:spTree>
    <p:extLst>
      <p:ext uri="{BB962C8B-B14F-4D97-AF65-F5344CB8AC3E}">
        <p14:creationId xmlns:p14="http://schemas.microsoft.com/office/powerpoint/2010/main" val="351679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  <p:bldP spid="15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7560E-A9DC-64D9-E8C9-2EE9BA51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1650C22E-007C-7A4E-B630-15060084821C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71F2DD7-8812-D16C-38AA-44669FB5EA79}"/>
              </a:ext>
            </a:extLst>
          </p:cNvPr>
          <p:cNvSpPr/>
          <p:nvPr/>
        </p:nvSpPr>
        <p:spPr>
          <a:xfrm>
            <a:off x="5778095" y="1474954"/>
            <a:ext cx="877402" cy="382137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32A0DF7-7CFA-73DD-A014-0268062C98CF}"/>
              </a:ext>
            </a:extLst>
          </p:cNvPr>
          <p:cNvSpPr/>
          <p:nvPr/>
        </p:nvSpPr>
        <p:spPr>
          <a:xfrm>
            <a:off x="6782762" y="850606"/>
            <a:ext cx="877401" cy="46210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9FEDDCD-3BFF-E889-0B49-AD8FBE538E1E}"/>
              </a:ext>
            </a:extLst>
          </p:cNvPr>
          <p:cNvSpPr/>
          <p:nvPr/>
        </p:nvSpPr>
        <p:spPr>
          <a:xfrm>
            <a:off x="7770351" y="1474954"/>
            <a:ext cx="860323" cy="382137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6DAEE81-64DE-4597-BEAD-809C1A39D88C}"/>
              </a:ext>
            </a:extLst>
          </p:cNvPr>
          <p:cNvSpPr/>
          <p:nvPr/>
        </p:nvSpPr>
        <p:spPr>
          <a:xfrm>
            <a:off x="8775018" y="2094614"/>
            <a:ext cx="776599" cy="418922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EC17F15-53CA-863A-2F36-E0E51E72996C}"/>
              </a:ext>
            </a:extLst>
          </p:cNvPr>
          <p:cNvSpPr/>
          <p:nvPr/>
        </p:nvSpPr>
        <p:spPr>
          <a:xfrm>
            <a:off x="9745530" y="1474954"/>
            <a:ext cx="857228" cy="42878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B0071D7-E5C6-87FB-C0B0-3468E7DA078B}"/>
              </a:ext>
            </a:extLst>
          </p:cNvPr>
          <p:cNvSpPr/>
          <p:nvPr/>
        </p:nvSpPr>
        <p:spPr>
          <a:xfrm>
            <a:off x="4807584" y="1493602"/>
            <a:ext cx="860323" cy="380272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395210BA-1F01-1096-DD6D-77B8C65A49C3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QUINTO FUNDAMENTO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Trate o seu LLM como um ator capaz de interpretar com improviso. O prompt é o roteiro: quanto mais específico, menos espaço para improvisação.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EB26C1-D0D1-A6EF-FC0C-C75524E06EB0}"/>
              </a:ext>
            </a:extLst>
          </p:cNvPr>
          <p:cNvSpPr txBox="1"/>
          <p:nvPr/>
        </p:nvSpPr>
        <p:spPr>
          <a:xfrm>
            <a:off x="324394" y="5005961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Instruções poderosas tendem a gerar respostas poderosas. Instruções ruins costumam gerar respostas ruins.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8E2F904-9FE8-CD2B-F7FC-ADC0959D6905}"/>
              </a:ext>
            </a:extLst>
          </p:cNvPr>
          <p:cNvSpPr txBox="1"/>
          <p:nvPr/>
        </p:nvSpPr>
        <p:spPr>
          <a:xfrm>
            <a:off x="391901" y="306665"/>
            <a:ext cx="54032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Token é um "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bizu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" para facilitar o cálculo da máquina. Ela transforma alguns padrões comuns em um vocabulário próprio, como se fosse uma técnica mnemônica para aprender os padrões da linguagem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E12C2C-8CA8-2D72-5601-6CEAB616B67C}"/>
              </a:ext>
            </a:extLst>
          </p:cNvPr>
          <p:cNvSpPr txBox="1"/>
          <p:nvPr/>
        </p:nvSpPr>
        <p:spPr>
          <a:xfrm>
            <a:off x="5509944" y="1007300"/>
            <a:ext cx="528981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 máquina precisa de “bons tokens” para pensar melhor. Tokens de qualidade elevam a qualidade da resposta.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3F0841-53FE-6FCF-4677-F73196799141}"/>
              </a:ext>
            </a:extLst>
          </p:cNvPr>
          <p:cNvSpPr txBox="1"/>
          <p:nvPr/>
        </p:nvSpPr>
        <p:spPr>
          <a:xfrm>
            <a:off x="5925163" y="5471692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Duas metáforas:</a:t>
            </a:r>
          </a:p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- Caixinha de música</a:t>
            </a:r>
          </a:p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- Oceano</a:t>
            </a:r>
          </a:p>
        </p:txBody>
      </p:sp>
    </p:spTree>
    <p:extLst>
      <p:ext uri="{BB962C8B-B14F-4D97-AF65-F5344CB8AC3E}">
        <p14:creationId xmlns:p14="http://schemas.microsoft.com/office/powerpoint/2010/main" val="20501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/>
      <p:bldP spid="11" grpId="1"/>
      <p:bldP spid="15" grpId="0"/>
      <p:bldP spid="15" grpId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E7EA6-2A58-5C1D-E920-F7C4989B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7B7FC6EB-67B7-F5D4-CDC8-151F51EB74B1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1F0DF4A-4AA8-F85B-5439-4F3630088094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2EF1885-34FD-C534-0FC6-5FC5084C1FBA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7FC3C12-9FDC-5568-394B-CA383C231A89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0C5D1B1-5BB9-76C6-0E3A-B14948BE7F43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0696E79-6EA6-157A-2E99-CEAAF489B43A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C582537-CF8D-2088-4E74-ECA4C0A1CAA0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7066CF11-413E-E586-2F6E-5A6F0D7DB6EB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5: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ANEXO é diferente de CONTEXTO. Entenda isso e use o contexto de modo inteligente.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2E6AF-3CDE-2FE5-A42D-70C129759E03}"/>
              </a:ext>
            </a:extLst>
          </p:cNvPr>
          <p:cNvSpPr txBox="1"/>
          <p:nvPr/>
        </p:nvSpPr>
        <p:spPr>
          <a:xfrm>
            <a:off x="439563" y="642742"/>
            <a:ext cx="4550697" cy="178510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Cada modelo tem uma forma diferente de processar os anexos. Nem sempre o conteúdo inteiro entra na janela de contexto.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CA6BCCB-BC5F-9494-7D96-881CE4562A4C}"/>
              </a:ext>
            </a:extLst>
          </p:cNvPr>
          <p:cNvSpPr txBox="1"/>
          <p:nvPr/>
        </p:nvSpPr>
        <p:spPr>
          <a:xfrm>
            <a:off x="411662" y="4853148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É possível garantir uma análise mais detalhada do anexo por meio de instruções no prompt. Use isso para garantir precisão.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5EA8B1-F78B-254E-C95B-25CF5BF8BAE7}"/>
              </a:ext>
            </a:extLst>
          </p:cNvPr>
          <p:cNvSpPr txBox="1"/>
          <p:nvPr/>
        </p:nvSpPr>
        <p:spPr>
          <a:xfrm>
            <a:off x="5761325" y="1208046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Duas metáforas:</a:t>
            </a:r>
          </a:p>
          <a:p>
            <a:pPr marL="457200" indent="-457200">
              <a:buFontTx/>
              <a:buChar char="-"/>
            </a:pP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Cartas de um baralho</a:t>
            </a:r>
          </a:p>
          <a:p>
            <a:pPr marL="457200" indent="-457200">
              <a:buFontTx/>
              <a:buChar char="-"/>
            </a:pP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Papéis em uma mesa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F00D3BD-BEE5-1F27-98F1-78BEEE250BF7}"/>
              </a:ext>
            </a:extLst>
          </p:cNvPr>
          <p:cNvSpPr txBox="1"/>
          <p:nvPr/>
        </p:nvSpPr>
        <p:spPr>
          <a:xfrm>
            <a:off x="5667907" y="5277109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E lembre-se do trade-off:</a:t>
            </a:r>
          </a:p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Quanto mais longo o documento, maior a chance de perder detalhes.</a:t>
            </a:r>
          </a:p>
        </p:txBody>
      </p:sp>
    </p:spTree>
    <p:extLst>
      <p:ext uri="{BB962C8B-B14F-4D97-AF65-F5344CB8AC3E}">
        <p14:creationId xmlns:p14="http://schemas.microsoft.com/office/powerpoint/2010/main" val="213854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8" grpId="0" animBg="1"/>
      <p:bldP spid="18" grpId="1" animBg="1"/>
      <p:bldP spid="20" grpId="0" animBg="1"/>
      <p:bldP spid="20" grpId="1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F60EB-CC64-5AA4-A9C0-5AFB239B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21CEF-7336-0348-EDA7-8FDB3FEE52BB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971D48-163A-BB5E-9C8D-04B97D5476AD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43C1E2E-9D6C-8C3F-121D-3DCA2396D24F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34BF9E1-1405-1926-6E67-C918E989B0DE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2730C70-FF43-2E8F-70DF-048B030A9548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93A74D5-BC06-BFFC-4750-CF177B6F8A87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97F6D75-A270-7029-559A-445083E5733A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1" name="Imagem 20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BE388684-D6B1-1C1B-8184-8B2905BCD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 r="27355"/>
          <a:stretch>
            <a:fillRect/>
          </a:stretch>
        </p:blipFill>
        <p:spPr>
          <a:xfrm>
            <a:off x="3170582" y="6892"/>
            <a:ext cx="4711147" cy="719931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7B0C9B-ECD6-2FB5-A509-8FEB79676855}"/>
              </a:ext>
            </a:extLst>
          </p:cNvPr>
          <p:cNvSpPr txBox="1"/>
          <p:nvPr/>
        </p:nvSpPr>
        <p:spPr>
          <a:xfrm>
            <a:off x="230716" y="245331"/>
            <a:ext cx="81874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O CONHECIMENTO DA MÁQUINA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523972-413A-BD70-F015-74CA926664E0}"/>
              </a:ext>
            </a:extLst>
          </p:cNvPr>
          <p:cNvSpPr txBox="1"/>
          <p:nvPr/>
        </p:nvSpPr>
        <p:spPr>
          <a:xfrm>
            <a:off x="3255003" y="6315949"/>
            <a:ext cx="4367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PARAMÉTRICO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441A14-6A96-97D3-AB5F-E2DFB542985A}"/>
              </a:ext>
            </a:extLst>
          </p:cNvPr>
          <p:cNvSpPr txBox="1"/>
          <p:nvPr/>
        </p:nvSpPr>
        <p:spPr>
          <a:xfrm>
            <a:off x="4363064" y="4069389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PROBABILÍSTICO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ADA94E-91B3-743C-656D-DD47766BBD7A}"/>
              </a:ext>
            </a:extLst>
          </p:cNvPr>
          <p:cNvSpPr txBox="1"/>
          <p:nvPr/>
        </p:nvSpPr>
        <p:spPr>
          <a:xfrm>
            <a:off x="4363064" y="4563028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FREQUENTISTA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95E7941-1527-EA84-B048-DB655FA364B6}"/>
              </a:ext>
            </a:extLst>
          </p:cNvPr>
          <p:cNvSpPr txBox="1"/>
          <p:nvPr/>
        </p:nvSpPr>
        <p:spPr>
          <a:xfrm>
            <a:off x="4363064" y="5013604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ESTÁTICO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EF8CC43-F885-D92F-F97F-026ACB84C259}"/>
              </a:ext>
            </a:extLst>
          </p:cNvPr>
          <p:cNvSpPr txBox="1"/>
          <p:nvPr/>
        </p:nvSpPr>
        <p:spPr>
          <a:xfrm>
            <a:off x="4363064" y="551056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CONGELADO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0B472DF-4C26-5248-02F9-E69A2BC30A54}"/>
              </a:ext>
            </a:extLst>
          </p:cNvPr>
          <p:cNvSpPr txBox="1"/>
          <p:nvPr/>
        </p:nvSpPr>
        <p:spPr>
          <a:xfrm>
            <a:off x="4363064" y="5961136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DATADO (CUTOFF)</a:t>
            </a:r>
          </a:p>
        </p:txBody>
      </p:sp>
      <p:pic>
        <p:nvPicPr>
          <p:cNvPr id="29" name="Imagem 28" descr="Uma imagem contendo luz, mesa, aceso, placa&#10;&#10;O conteúdo gerado por IA pode estar incorreto.">
            <a:extLst>
              <a:ext uri="{FF2B5EF4-FFF2-40B4-BE49-F238E27FC236}">
                <a16:creationId xmlns:a16="http://schemas.microsoft.com/office/drawing/2014/main" id="{BA0438BF-FE9F-3715-779C-528825563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9" y="1916609"/>
            <a:ext cx="3492762" cy="232850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3A9B097-B33F-D7CC-8F43-A59DAFFB3E2E}"/>
              </a:ext>
            </a:extLst>
          </p:cNvPr>
          <p:cNvSpPr txBox="1"/>
          <p:nvPr/>
        </p:nvSpPr>
        <p:spPr>
          <a:xfrm>
            <a:off x="165940" y="4336495"/>
            <a:ext cx="3015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DE SISTEMA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3E5F9E-9412-8C73-CDBC-B5B66E9454A9}"/>
              </a:ext>
            </a:extLst>
          </p:cNvPr>
          <p:cNvSpPr txBox="1"/>
          <p:nvPr/>
        </p:nvSpPr>
        <p:spPr>
          <a:xfrm>
            <a:off x="589903" y="5266831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“CÓDIGO DE CONDUTA”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A65DBA4-EC27-EB44-A6C2-23F17427D02A}"/>
              </a:ext>
            </a:extLst>
          </p:cNvPr>
          <p:cNvSpPr txBox="1"/>
          <p:nvPr/>
        </p:nvSpPr>
        <p:spPr>
          <a:xfrm>
            <a:off x="630663" y="5961135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RECURSOS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F5A5FCA-17A9-D76C-7750-C430B5CD24FA}"/>
              </a:ext>
            </a:extLst>
          </p:cNvPr>
          <p:cNvSpPr txBox="1"/>
          <p:nvPr/>
        </p:nvSpPr>
        <p:spPr>
          <a:xfrm>
            <a:off x="636153" y="6460463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GUARDRAILS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9996785-943F-006B-E4BC-294C78E42416}"/>
              </a:ext>
            </a:extLst>
          </p:cNvPr>
          <p:cNvSpPr txBox="1"/>
          <p:nvPr/>
        </p:nvSpPr>
        <p:spPr>
          <a:xfrm>
            <a:off x="7144968" y="4288838"/>
            <a:ext cx="380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EXTERNO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279D47-E7B5-6025-6A77-6D80B6A9110A}"/>
              </a:ext>
            </a:extLst>
          </p:cNvPr>
          <p:cNvSpPr txBox="1"/>
          <p:nvPr/>
        </p:nvSpPr>
        <p:spPr>
          <a:xfrm>
            <a:off x="8115018" y="5173181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CONTEXTUAL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BFD3B1F-ACB4-CC41-546E-7A4340D52E57}"/>
              </a:ext>
            </a:extLst>
          </p:cNvPr>
          <p:cNvSpPr txBox="1"/>
          <p:nvPr/>
        </p:nvSpPr>
        <p:spPr>
          <a:xfrm>
            <a:off x="8125073" y="572110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DINÂMICO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E80099E-58BC-E9DE-0ABE-97DA8E2A64EF}"/>
              </a:ext>
            </a:extLst>
          </p:cNvPr>
          <p:cNvSpPr txBox="1"/>
          <p:nvPr/>
        </p:nvSpPr>
        <p:spPr>
          <a:xfrm>
            <a:off x="8060834" y="6211540"/>
            <a:ext cx="2183563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LIMITADO (TAMANHO)</a:t>
            </a:r>
          </a:p>
        </p:txBody>
      </p:sp>
      <p:pic>
        <p:nvPicPr>
          <p:cNvPr id="42" name="Imagem 41" descr="Uma imagem contendo no interior, mesa, relógio, pequeno&#10;&#10;O conteúdo gerado por IA pode estar incorreto.">
            <a:extLst>
              <a:ext uri="{FF2B5EF4-FFF2-40B4-BE49-F238E27FC236}">
                <a16:creationId xmlns:a16="http://schemas.microsoft.com/office/drawing/2014/main" id="{660D991A-520E-B7F6-F88A-660A8C77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12" y="2142292"/>
            <a:ext cx="2824748" cy="18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3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30" grpId="0"/>
      <p:bldP spid="31" grpId="0" animBg="1"/>
      <p:bldP spid="32" grpId="0" animBg="1"/>
      <p:bldP spid="33" grpId="0" animBg="1"/>
      <p:bldP spid="34" grpId="0"/>
      <p:bldP spid="36" grpId="0" animBg="1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448FD-FCC6-882F-FDA0-47438D927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0D594BE-AEDC-4F1E-ECFE-4945224FCF02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0021F8F-2BD3-390D-3F90-75A321E209AE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AC04DCE-D0FA-3626-CA4B-71A0BB15A4E5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1D3C332-71E4-1605-2271-B97EDEBF205C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F300E9B-1D06-7081-6AD0-B7E071A1C69C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4024321-EBED-9602-83EE-5427B404AA13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1478A6C7-732D-CE30-F4EB-04B10F1381CE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6: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Os </a:t>
            </a:r>
            <a:r>
              <a:rPr lang="pt-BR" sz="22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são máquinas de escrever obedientes, treinadas para agradar e serem úteis ao usuário.</a:t>
            </a:r>
            <a:endParaRPr lang="pt-BR" sz="22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772BAF-21E2-D669-2233-943DD581988A}"/>
              </a:ext>
            </a:extLst>
          </p:cNvPr>
          <p:cNvSpPr txBox="1"/>
          <p:nvPr/>
        </p:nvSpPr>
        <p:spPr>
          <a:xfrm>
            <a:off x="516868" y="660086"/>
            <a:ext cx="4677964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O LLM é uma 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máquina obediente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. Ele faz o que o usuário manda, respeitado alguns limites do 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alinhamento ético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B0DC42-4E34-8627-F22E-A429E64B5037}"/>
              </a:ext>
            </a:extLst>
          </p:cNvPr>
          <p:cNvSpPr txBox="1"/>
          <p:nvPr/>
        </p:nvSpPr>
        <p:spPr>
          <a:xfrm>
            <a:off x="5667905" y="1472768"/>
            <a:ext cx="4826429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acredite em elogios gratuitos da máquina. Ela tem um </a:t>
            </a:r>
            <a:r>
              <a:rPr lang="pt-BR" sz="2200" dirty="0">
                <a:solidFill>
                  <a:srgbClr val="BE9C6D"/>
                </a:solidFill>
                <a:latin typeface="Nexa Extra Light" panose="00000200000000000000" pitchFamily="2" charset="0"/>
              </a:rPr>
              <a:t>viés de bajulação 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(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sycophancy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382A34E-1B61-B327-916B-7986F35D35C6}"/>
              </a:ext>
            </a:extLst>
          </p:cNvPr>
          <p:cNvSpPr txBox="1"/>
          <p:nvPr/>
        </p:nvSpPr>
        <p:spPr>
          <a:xfrm>
            <a:off x="429791" y="5038835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Use a bajulação a seu favor. Ensine a máquina a criticar e a apontar seus pontos cegos.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4CF71A-AE3A-2397-3323-F50FEB5A0AA6}"/>
              </a:ext>
            </a:extLst>
          </p:cNvPr>
          <p:cNvSpPr txBox="1"/>
          <p:nvPr/>
        </p:nvSpPr>
        <p:spPr>
          <a:xfrm>
            <a:off x="5667905" y="5405357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Use a bajulação para dirigir a máquina. Não trate ela como um mestre, mas como um soldado obediente.</a:t>
            </a:r>
          </a:p>
        </p:txBody>
      </p:sp>
    </p:spTree>
    <p:extLst>
      <p:ext uri="{BB962C8B-B14F-4D97-AF65-F5344CB8AC3E}">
        <p14:creationId xmlns:p14="http://schemas.microsoft.com/office/powerpoint/2010/main" val="412591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12" grpId="0" animBg="1"/>
      <p:bldP spid="12" grpId="1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070AF-8D10-99A9-1885-B4371AC87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FD44359F-B643-5F07-050C-6BA18182BEB3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DB4F815-EE38-E176-BA4D-3193245BB834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FE231D2-02CA-1316-94FC-76BFCF9E323D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7A89193-E84D-B85C-4A09-C0B163A56AD0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AD49DC-6AEE-0160-2046-1130342B2EF8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C844244-9627-CEBB-805E-CFD6766359F5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42BFE0-E026-4AC4-756F-06CB86EB0664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66D74962-5CD0-C7F2-DA15-94050D15146C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MANDAMENTO 7: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Os</a:t>
            </a:r>
            <a:r>
              <a:rPr kumimoji="0" lang="pt-BR" sz="2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</a:t>
            </a:r>
            <a:r>
              <a:rPr kumimoji="0" lang="pt-BR" sz="22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LLMs</a:t>
            </a:r>
            <a:r>
              <a:rPr kumimoji="0" lang="pt-BR" sz="2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não têm compromisso com a verdade, senso de justiça, nem sabedoria intrínseca. Seja você o curador dos valores e do julgamento.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BDF9DC-D7FF-B5F7-5030-D9D0495F9A8D}"/>
              </a:ext>
            </a:extLst>
          </p:cNvPr>
          <p:cNvSpPr txBox="1"/>
          <p:nvPr/>
        </p:nvSpPr>
        <p:spPr>
          <a:xfrm>
            <a:off x="386878" y="581606"/>
            <a:ext cx="4550697" cy="178510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Apesar de ser capaz de desenvolver 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habilidades emergentes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, é apenas um simulador de inteligência e de linguagem.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C1B7DE5-3410-F01C-2246-CFFED9D58542}"/>
              </a:ext>
            </a:extLst>
          </p:cNvPr>
          <p:cNvSpPr txBox="1"/>
          <p:nvPr/>
        </p:nvSpPr>
        <p:spPr>
          <a:xfrm>
            <a:off x="363146" y="5067516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Você não deve permitir que a máquina decida por você nem por razões ética., nem por razões técnicas (vieses).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E53F40-540C-F576-7457-52070220D27B}"/>
              </a:ext>
            </a:extLst>
          </p:cNvPr>
          <p:cNvSpPr txBox="1"/>
          <p:nvPr/>
        </p:nvSpPr>
        <p:spPr>
          <a:xfrm>
            <a:off x="5624981" y="899786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confie cegamente na máquina. Ela é falível, enganadora e não têm consciência de suas limitações.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B0BC9B-26D2-8EFF-FF3F-CC3368671632}"/>
              </a:ext>
            </a:extLst>
          </p:cNvPr>
          <p:cNvSpPr txBox="1"/>
          <p:nvPr/>
        </p:nvSpPr>
        <p:spPr>
          <a:xfrm>
            <a:off x="4899084" y="4803379"/>
            <a:ext cx="5706768" cy="212365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200" dirty="0">
                <a:solidFill>
                  <a:prstClr val="white"/>
                </a:solidFill>
                <a:latin typeface="Nexa Extra Light" panose="00000200000000000000" pitchFamily="2" charset="0"/>
              </a:rPr>
              <a:t>Falhas e vi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eses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de máquina: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Alucinação</a:t>
            </a:r>
            <a:r>
              <a:rPr kumimoji="0" lang="pt-BR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Aleatoriedade (efeito roleta)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Recência</a:t>
            </a:r>
            <a:r>
              <a:rPr lang="pt-BR" sz="2200" dirty="0">
                <a:solidFill>
                  <a:prstClr val="white"/>
                </a:solidFill>
                <a:latin typeface="Nexa Extra Light" panose="00000200000000000000" pitchFamily="2" charset="0"/>
              </a:rPr>
              <a:t> e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primazia (</a:t>
            </a:r>
            <a:r>
              <a:rPr kumimoji="0" lang="pt-BR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lost</a:t>
            </a:r>
            <a:r>
              <a:rPr kumimoji="0" lang="pt-BR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in </a:t>
            </a:r>
            <a:r>
              <a:rPr kumimoji="0" lang="pt-BR" sz="2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the</a:t>
            </a:r>
            <a:r>
              <a:rPr kumimoji="0" lang="pt-BR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Middle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Frequência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2200" dirty="0">
                <a:solidFill>
                  <a:prstClr val="white"/>
                </a:solidFill>
                <a:latin typeface="Nexa Extra Light" panose="00000200000000000000" pitchFamily="2" charset="0"/>
              </a:rPr>
              <a:t>B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ajulação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e outras </a:t>
            </a:r>
          </a:p>
        </p:txBody>
      </p:sp>
    </p:spTree>
    <p:extLst>
      <p:ext uri="{BB962C8B-B14F-4D97-AF65-F5344CB8AC3E}">
        <p14:creationId xmlns:p14="http://schemas.microsoft.com/office/powerpoint/2010/main" val="307466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F2D9A4DF-457B-EF44-D3F0-4ACA16F20BB9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MANDAMENTO 8:</a:t>
            </a:r>
          </a:p>
          <a:p>
            <a:pPr lvl="0">
              <a:defRPr/>
            </a:pP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Não foque apenas em AUTOMAÇÃO. Foque em AUMENTAÇÃO.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E2F6C79-8997-6F78-C18A-6037F9256EE0}"/>
              </a:ext>
            </a:extLst>
          </p:cNvPr>
          <p:cNvSpPr txBox="1"/>
          <p:nvPr/>
        </p:nvSpPr>
        <p:spPr>
          <a:xfrm>
            <a:off x="568720" y="666663"/>
            <a:ext cx="4550697" cy="178510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use os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 apenas para tarefas mecânicas e repetitivas. Eles são excelentes assistentes para problemas complexos e únicos.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35A305-88C9-0636-57C1-E5AA27B213D9}"/>
              </a:ext>
            </a:extLst>
          </p:cNvPr>
          <p:cNvSpPr txBox="1"/>
          <p:nvPr/>
        </p:nvSpPr>
        <p:spPr>
          <a:xfrm>
            <a:off x="5906342" y="431376"/>
            <a:ext cx="4550697" cy="212365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é ferramenta de automação, embora possa ajudar, sobretudo no modo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agêntico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. É ferramenta de interação, criação e transformação.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767941-D586-8667-B7EB-84FAC523376D}"/>
              </a:ext>
            </a:extLst>
          </p:cNvPr>
          <p:cNvSpPr txBox="1"/>
          <p:nvPr/>
        </p:nvSpPr>
        <p:spPr>
          <a:xfrm>
            <a:off x="193911" y="4805166"/>
            <a:ext cx="5125151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O principal poder dos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 é traduzir e condensar complexidades. Ou seja, transformar excesso de informação em conteúdo destilado.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5C2F6A3-FE1A-CC7C-60B1-AC5948A4268D}"/>
              </a:ext>
            </a:extLst>
          </p:cNvPr>
          <p:cNvSpPr txBox="1"/>
          <p:nvPr/>
        </p:nvSpPr>
        <p:spPr>
          <a:xfrm>
            <a:off x="5624993" y="5321387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Deixe o trabalho pesado para a máquina, mas não abra mão do seu potencial cognitivo. Não seja um mero botão da máquina.</a:t>
            </a: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66CBB-31C3-9DDD-8164-F7BDC190A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E0C26BF-163A-280D-6E74-54C49BA5669C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F0398F-93DB-2616-B5C8-3E11F9F7707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BF098FF-BA7A-6B39-B2BE-58B9EF46AFAE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C87BD3C-A8CC-4FDB-9E58-C74EB101AF01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C2BFB2F-4E2D-01D5-64AF-AE6B92776135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9E1A6C5-D884-9CD3-F640-AEE68274E455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F9A6D5C-C9A7-AD7C-800B-0747D3694EE9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4C96118-520C-64B5-0313-5C99052AD78E}"/>
              </a:ext>
            </a:extLst>
          </p:cNvPr>
          <p:cNvGrpSpPr/>
          <p:nvPr/>
        </p:nvGrpSpPr>
        <p:grpSpPr>
          <a:xfrm>
            <a:off x="5181976" y="947163"/>
            <a:ext cx="4783073" cy="2564390"/>
            <a:chOff x="1700585" y="2021067"/>
            <a:chExt cx="5070379" cy="1945618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C284CDF-A9CE-B23D-6A92-7CE851E63BA4}"/>
                </a:ext>
              </a:extLst>
            </p:cNvPr>
            <p:cNvSpPr txBox="1"/>
            <p:nvPr/>
          </p:nvSpPr>
          <p:spPr>
            <a:xfrm>
              <a:off x="1881586" y="2421506"/>
              <a:ext cx="4679214" cy="910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099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400" cap="none" spc="44" normalizeH="0" baseline="0" noProof="0" dirty="0">
                  <a:ln>
                    <a:noFill/>
                  </a:ln>
                  <a:solidFill>
                    <a:srgbClr val="D9D9D6"/>
                  </a:solidFill>
                  <a:effectLst/>
                  <a:uLnTx/>
                  <a:uFillTx/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Seres humanos são para perguntas; </a:t>
              </a:r>
              <a:r>
                <a:rPr lang="pt-BR" sz="2400" kern="1400" spc="44" dirty="0">
                  <a:solidFill>
                    <a:srgbClr val="D9D9D6"/>
                  </a:solidFill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máquinas, para respostas.</a:t>
              </a:r>
              <a:endParaRPr kumimoji="0" lang="pt-BR" sz="2400" b="0" i="0" u="none" strike="noStrike" kern="1400" cap="none" spc="44" normalizeH="0" baseline="0" noProof="0" dirty="0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8C5F74FA-9D9E-C2F4-7415-23752DDA3928}"/>
                </a:ext>
              </a:extLst>
            </p:cNvPr>
            <p:cNvGrpSpPr/>
            <p:nvPr/>
          </p:nvGrpSpPr>
          <p:grpSpPr>
            <a:xfrm>
              <a:off x="1700585" y="2172507"/>
              <a:ext cx="5070379" cy="1794178"/>
              <a:chOff x="1929187" y="2600499"/>
              <a:chExt cx="5070379" cy="1523361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ED0DB956-719D-D9A6-39BC-DBFAF80A080C}"/>
                  </a:ext>
                </a:extLst>
              </p:cNvPr>
              <p:cNvGrpSpPr/>
              <p:nvPr/>
            </p:nvGrpSpPr>
            <p:grpSpPr>
              <a:xfrm>
                <a:off x="2012684" y="2600499"/>
                <a:ext cx="4986882" cy="1093415"/>
                <a:chOff x="2012684" y="2836245"/>
                <a:chExt cx="4986882" cy="667301"/>
              </a:xfrm>
            </p:grpSpPr>
            <p:cxnSp>
              <p:nvCxnSpPr>
                <p:cNvPr id="23" name="Conector reto 22">
                  <a:extLst>
                    <a:ext uri="{FF2B5EF4-FFF2-40B4-BE49-F238E27FC236}">
                      <a16:creationId xmlns:a16="http://schemas.microsoft.com/office/drawing/2014/main" id="{039C9899-3AF7-0425-4AAC-57699A8A4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2684" y="2836245"/>
                  <a:ext cx="0" cy="667301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reto 23">
                  <a:extLst>
                    <a:ext uri="{FF2B5EF4-FFF2-40B4-BE49-F238E27FC236}">
                      <a16:creationId xmlns:a16="http://schemas.microsoft.com/office/drawing/2014/main" id="{2913A8F0-BE2F-C701-C3FB-4303B33CF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4961" y="2836245"/>
                  <a:ext cx="4605" cy="667300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9E24119-355B-9BAE-D36C-28716012A7AE}"/>
                  </a:ext>
                </a:extLst>
              </p:cNvPr>
              <p:cNvSpPr txBox="1"/>
              <p:nvPr/>
            </p:nvSpPr>
            <p:spPr>
              <a:xfrm>
                <a:off x="1929187" y="3786809"/>
                <a:ext cx="4083315" cy="337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3117" marR="0" lvl="0" indent="-253117" algn="l" defTabSz="80997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pt-B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Kevin Kelly</a:t>
                </a:r>
                <a:endPara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6A48862A-C1CF-48AD-2CA6-5E6128114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6893" y="2021067"/>
              <a:ext cx="269278" cy="213838"/>
            </a:xfrm>
            <a:prstGeom prst="rect">
              <a:avLst/>
            </a:prstGeom>
          </p:spPr>
        </p:pic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CB0FE747-63F2-4FE4-8EBC-27306323E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6363642" y="3357944"/>
              <a:ext cx="257794" cy="204718"/>
            </a:xfrm>
            <a:prstGeom prst="rect">
              <a:avLst/>
            </a:prstGeom>
          </p:spPr>
        </p:pic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BBFB000C-0E79-D284-A222-ECAF6FBAD488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50" y="2172513"/>
              <a:ext cx="442320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8027FDE3-5EB4-6C8B-F7DF-E2501632774B}"/>
                </a:ext>
              </a:extLst>
            </p:cNvPr>
            <p:cNvCxnSpPr>
              <a:cxnSpLocks/>
            </p:cNvCxnSpPr>
            <p:nvPr/>
          </p:nvCxnSpPr>
          <p:spPr>
            <a:xfrm>
              <a:off x="1784082" y="3460307"/>
              <a:ext cx="441351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Gráfico 24">
            <a:extLst>
              <a:ext uri="{FF2B5EF4-FFF2-40B4-BE49-F238E27FC236}">
                <a16:creationId xmlns:a16="http://schemas.microsoft.com/office/drawing/2014/main" id="{6B4B31AE-5C90-93B5-893F-44E56219C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F1C94-0460-5BF2-7463-2A35C592A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9334B0F7-0AC6-3860-8182-D41BED5BB11E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A6E8D42-A923-5125-78E8-B65AC9FCED05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8796E45-D6FB-1F57-0E92-1E8FDB358A76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AB97529-1C2C-DCFF-40AA-157736015BED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7533B4C-1E78-6F82-792E-216179BF7C12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EB90DA1-D728-D60D-EE40-11A5B4503679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2436413-D6F5-CDDE-3411-4F413A462F7F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9B946BC-708F-41F3-37C3-A4B5213C61DD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MANDAMENTO 9: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No modo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agêntico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,</a:t>
            </a:r>
            <a:r>
              <a:rPr kumimoji="0" lang="pt-BR" sz="22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assuma a postura de regente da orquestra e não de plateia.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57153E3-FFBF-5C55-8680-54C63477FDAA}"/>
              </a:ext>
            </a:extLst>
          </p:cNvPr>
          <p:cNvSpPr txBox="1"/>
          <p:nvPr/>
        </p:nvSpPr>
        <p:spPr>
          <a:xfrm>
            <a:off x="561490" y="758308"/>
            <a:ext cx="4246094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O modo </a:t>
            </a:r>
            <a:r>
              <a:rPr lang="pt-BR" sz="2200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agêntico</a:t>
            </a: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 é focado em fluxo ou sistema e não em tarefas simples.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CA277E-9BCE-4EB4-554A-2F5DF99CF26A}"/>
              </a:ext>
            </a:extLst>
          </p:cNvPr>
          <p:cNvSpPr txBox="1"/>
          <p:nvPr/>
        </p:nvSpPr>
        <p:spPr>
          <a:xfrm>
            <a:off x="530355" y="4914130"/>
            <a:ext cx="4654626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O usuário pode se tonar o arquiteto cognitivo da máquina (prompt, skills e </a:t>
            </a:r>
            <a:r>
              <a:rPr lang="pt-BR" sz="2200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resources</a:t>
            </a: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6AD970-03CD-DB83-C72B-2E3751226C67}"/>
              </a:ext>
            </a:extLst>
          </p:cNvPr>
          <p:cNvSpPr txBox="1"/>
          <p:nvPr/>
        </p:nvSpPr>
        <p:spPr>
          <a:xfrm>
            <a:off x="5521064" y="5634696"/>
            <a:ext cx="4654626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Aumento de custo, de complexidade e de esforço de aprendizagem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D9DBAD-D00A-1690-2FD3-BF9079F18856}"/>
              </a:ext>
            </a:extLst>
          </p:cNvPr>
          <p:cNvSpPr txBox="1"/>
          <p:nvPr/>
        </p:nvSpPr>
        <p:spPr>
          <a:xfrm>
            <a:off x="5647304" y="1152419"/>
            <a:ext cx="4246094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É um modo proativo, que possibilita o encadeamento de tarefas e várias ferramentas por solicitação.</a:t>
            </a:r>
          </a:p>
        </p:txBody>
      </p:sp>
    </p:spTree>
    <p:extLst>
      <p:ext uri="{BB962C8B-B14F-4D97-AF65-F5344CB8AC3E}">
        <p14:creationId xmlns:p14="http://schemas.microsoft.com/office/powerpoint/2010/main" val="357194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11" grpId="0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81CC4-839A-5DCA-A4CC-6E5345EF9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1B3B6AD-F569-FB23-92A1-E8B624DD3E06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313571F-4AAB-328D-4709-F425C242B4AD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982D2F9-5B62-1C49-C903-AFA1A9D9657D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63A98C9-25E2-3558-29AF-0033638749B2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BF1EF28-7B1B-9BBE-5356-D0C7A94957DB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6380A7-7BF9-4B89-B3D2-EE65AFDECDCF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FDFC8104-E290-0EF5-0A63-0280CC323FF6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MANDAMENTO 10: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Continue pensando!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1C6D2B-E1A3-70F0-A499-3B3FE7A7C408}"/>
              </a:ext>
            </a:extLst>
          </p:cNvPr>
          <p:cNvSpPr txBox="1"/>
          <p:nvPr/>
        </p:nvSpPr>
        <p:spPr>
          <a:xfrm>
            <a:off x="4819307" y="5879616"/>
            <a:ext cx="5110850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Não devemos usar a IA como muleta, mas como asa para ir mais rápido, mais alto e mais longe.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9FF24F-FC66-A55F-25E8-DCA9ABDF9A87}"/>
              </a:ext>
            </a:extLst>
          </p:cNvPr>
          <p:cNvSpPr txBox="1"/>
          <p:nvPr/>
        </p:nvSpPr>
        <p:spPr>
          <a:xfrm>
            <a:off x="386878" y="4987636"/>
            <a:ext cx="4550697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História do Kasparov v.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Deep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 Blue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6D718D-1300-C544-1A87-3193D2EDC8ED}"/>
              </a:ext>
            </a:extLst>
          </p:cNvPr>
          <p:cNvSpPr txBox="1"/>
          <p:nvPr/>
        </p:nvSpPr>
        <p:spPr>
          <a:xfrm>
            <a:off x="268610" y="566300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Os </a:t>
            </a:r>
            <a:r>
              <a:rPr lang="pt-BR" sz="22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 são ferramentas que pressupõem interação comunicacional. O usuário faz parte da equação.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0B9F62C-4D8A-E68A-71D3-A200C61D8F6F}"/>
              </a:ext>
            </a:extLst>
          </p:cNvPr>
          <p:cNvSpPr txBox="1"/>
          <p:nvPr/>
        </p:nvSpPr>
        <p:spPr>
          <a:xfrm>
            <a:off x="5795173" y="1687247"/>
            <a:ext cx="3243419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SER HUMANO + IA &gt; SER HUMANO - IA</a:t>
            </a:r>
          </a:p>
        </p:txBody>
      </p:sp>
    </p:spTree>
    <p:extLst>
      <p:ext uri="{BB962C8B-B14F-4D97-AF65-F5344CB8AC3E}">
        <p14:creationId xmlns:p14="http://schemas.microsoft.com/office/powerpoint/2010/main" val="423336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28B34-22D0-229E-9940-A9AB38F5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3C4370-69D9-F3A9-1AE4-1C7CC277F1BF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5D86765-DB97-C657-E715-DCB4131AA446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B679722-B101-C7FB-D04E-6669338BAB32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B3C76A4-B3DD-85DA-ADFF-6C02A11D4C4A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88F995-522F-0817-9FF8-EDC191E19791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E2F01B1-461A-63F4-1032-14FBAA077A0B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CB3302-3393-59CF-BBE6-2BCE001A1932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AB2EA3CF-843F-C17A-E42C-BA49D8DDF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A7628C98-F77C-3211-0DC4-E9E41000E3DF}"/>
              </a:ext>
            </a:extLst>
          </p:cNvPr>
          <p:cNvGrpSpPr/>
          <p:nvPr/>
        </p:nvGrpSpPr>
        <p:grpSpPr>
          <a:xfrm>
            <a:off x="680567" y="3320746"/>
            <a:ext cx="4783073" cy="2564390"/>
            <a:chOff x="1700585" y="2021067"/>
            <a:chExt cx="5070379" cy="1945618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65AE796-BCE6-A426-A783-F9312A61A343}"/>
                </a:ext>
              </a:extLst>
            </p:cNvPr>
            <p:cNvSpPr txBox="1"/>
            <p:nvPr/>
          </p:nvSpPr>
          <p:spPr>
            <a:xfrm>
              <a:off x="1918994" y="2342909"/>
              <a:ext cx="4850778" cy="100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099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400" cap="none" spc="44" normalizeH="0" baseline="0" noProof="0" dirty="0">
                  <a:ln>
                    <a:noFill/>
                  </a:ln>
                  <a:solidFill>
                    <a:srgbClr val="D9D9D6"/>
                  </a:solidFill>
                  <a:effectLst/>
                  <a:uLnTx/>
                  <a:uFillTx/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 Inteligência Artificial fará a parte analítica do pensamento, enquanto aos humanos caberá envolver essa análise em calor e compaixão.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A73D5227-9666-4C29-2854-FB0AFAFA96E8}"/>
                </a:ext>
              </a:extLst>
            </p:cNvPr>
            <p:cNvGrpSpPr/>
            <p:nvPr/>
          </p:nvGrpSpPr>
          <p:grpSpPr>
            <a:xfrm>
              <a:off x="1700585" y="2172507"/>
              <a:ext cx="5070379" cy="1794178"/>
              <a:chOff x="1929187" y="2600499"/>
              <a:chExt cx="5070379" cy="1523361"/>
            </a:xfrm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F202178C-E374-CFD2-3384-A9ECD8BF7878}"/>
                  </a:ext>
                </a:extLst>
              </p:cNvPr>
              <p:cNvGrpSpPr/>
              <p:nvPr/>
            </p:nvGrpSpPr>
            <p:grpSpPr>
              <a:xfrm>
                <a:off x="2012684" y="2600499"/>
                <a:ext cx="4986882" cy="1093415"/>
                <a:chOff x="2012684" y="2836245"/>
                <a:chExt cx="4986882" cy="667301"/>
              </a:xfrm>
            </p:grpSpPr>
            <p:cxnSp>
              <p:nvCxnSpPr>
                <p:cNvPr id="19" name="Conector reto 18">
                  <a:extLst>
                    <a:ext uri="{FF2B5EF4-FFF2-40B4-BE49-F238E27FC236}">
                      <a16:creationId xmlns:a16="http://schemas.microsoft.com/office/drawing/2014/main" id="{3B1A5E5C-DBA4-2C59-59E7-C6E16E834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2684" y="2836245"/>
                  <a:ext cx="0" cy="667301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to 19">
                  <a:extLst>
                    <a:ext uri="{FF2B5EF4-FFF2-40B4-BE49-F238E27FC236}">
                      <a16:creationId xmlns:a16="http://schemas.microsoft.com/office/drawing/2014/main" id="{2B8226B9-9C03-8BA4-38A6-F286F07E1A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4961" y="2836245"/>
                  <a:ext cx="4605" cy="667300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977E77D-CA61-225A-F8BD-1061C80C387B}"/>
                  </a:ext>
                </a:extLst>
              </p:cNvPr>
              <p:cNvSpPr txBox="1"/>
              <p:nvPr/>
            </p:nvSpPr>
            <p:spPr>
              <a:xfrm>
                <a:off x="1929187" y="3786809"/>
                <a:ext cx="4083315" cy="337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3117" marR="0" lvl="0" indent="-253117" algn="l" defTabSz="80997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pt-B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Kai-Fu Lee</a:t>
                </a:r>
                <a:endPara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EDB3B439-9FBB-704F-6450-7B41C71F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6893" y="2021067"/>
              <a:ext cx="269278" cy="213838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F0A39850-7E8A-E607-4385-2B0B3C55D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363642" y="3357944"/>
              <a:ext cx="257794" cy="204718"/>
            </a:xfrm>
            <a:prstGeom prst="rect">
              <a:avLst/>
            </a:prstGeom>
          </p:spPr>
        </p:pic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5756892B-FE7F-09E6-7D0E-B7B4B59913DF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50" y="2172513"/>
              <a:ext cx="442320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FC8CA216-C362-7ABF-38B4-CC254A3044CD}"/>
                </a:ext>
              </a:extLst>
            </p:cNvPr>
            <p:cNvCxnSpPr>
              <a:cxnSpLocks/>
            </p:cNvCxnSpPr>
            <p:nvPr/>
          </p:nvCxnSpPr>
          <p:spPr>
            <a:xfrm>
              <a:off x="1784082" y="3460307"/>
              <a:ext cx="441351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736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22335-8E77-88C4-85D1-607770AA1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2F61C3-C75C-916F-1CD5-68E40CA928F1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5E874B5-521D-0D1E-E396-3808CBCE35C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0264B2F-49D8-61F4-C60D-4449CBBD28F4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778E847-BB91-6E15-27E7-D4B065A7046B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3B34B7D-89CB-69AC-B09C-4F17297EC2C4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164D522-83C8-5109-0A2B-C0B2E7B2A988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C2D619-630E-FDC3-32B1-E14592E562D7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0DCBCC-212C-27F3-02B1-314FC9A6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29D34C0-7B1B-4BFC-0B81-36E117FD5600}"/>
              </a:ext>
            </a:extLst>
          </p:cNvPr>
          <p:cNvGrpSpPr/>
          <p:nvPr/>
        </p:nvGrpSpPr>
        <p:grpSpPr>
          <a:xfrm>
            <a:off x="705468" y="2786123"/>
            <a:ext cx="5026072" cy="2738672"/>
            <a:chOff x="1700585" y="2021067"/>
            <a:chExt cx="5327974" cy="2077847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9F9EC9E-F1E7-7000-C5E6-5A843EB325C4}"/>
                </a:ext>
              </a:extLst>
            </p:cNvPr>
            <p:cNvSpPr txBox="1"/>
            <p:nvPr/>
          </p:nvSpPr>
          <p:spPr>
            <a:xfrm>
              <a:off x="1959699" y="2320394"/>
              <a:ext cx="5068860" cy="1004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099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400" cap="none" spc="44" normalizeH="0" baseline="0" noProof="0" dirty="0">
                  <a:ln>
                    <a:noFill/>
                  </a:ln>
                  <a:solidFill>
                    <a:srgbClr val="D9D9D6"/>
                  </a:solidFill>
                  <a:effectLst/>
                  <a:uLnTx/>
                  <a:uFillTx/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 linguagem de programação mais nova e mais quente do momento é o inglês (ou o português ou qualquer outra linguagem natural).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5A8004A-FB7F-0976-8D14-3860A7E652F4}"/>
                </a:ext>
              </a:extLst>
            </p:cNvPr>
            <p:cNvGrpSpPr/>
            <p:nvPr/>
          </p:nvGrpSpPr>
          <p:grpSpPr>
            <a:xfrm>
              <a:off x="1700585" y="2172507"/>
              <a:ext cx="5070379" cy="1926407"/>
              <a:chOff x="1929187" y="2600499"/>
              <a:chExt cx="5070379" cy="1635631"/>
            </a:xfrm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8566BF7A-A9B5-EB63-184C-1CFFC3EAD347}"/>
                  </a:ext>
                </a:extLst>
              </p:cNvPr>
              <p:cNvGrpSpPr/>
              <p:nvPr/>
            </p:nvGrpSpPr>
            <p:grpSpPr>
              <a:xfrm>
                <a:off x="2012684" y="2600499"/>
                <a:ext cx="4986882" cy="1093415"/>
                <a:chOff x="2012684" y="2836245"/>
                <a:chExt cx="4986882" cy="667301"/>
              </a:xfrm>
            </p:grpSpPr>
            <p:cxnSp>
              <p:nvCxnSpPr>
                <p:cNvPr id="19" name="Conector reto 18">
                  <a:extLst>
                    <a:ext uri="{FF2B5EF4-FFF2-40B4-BE49-F238E27FC236}">
                      <a16:creationId xmlns:a16="http://schemas.microsoft.com/office/drawing/2014/main" id="{FDF48AEB-AA64-ADBC-37B3-3779A84283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2684" y="2836245"/>
                  <a:ext cx="0" cy="667301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ector reto 19">
                  <a:extLst>
                    <a:ext uri="{FF2B5EF4-FFF2-40B4-BE49-F238E27FC236}">
                      <a16:creationId xmlns:a16="http://schemas.microsoft.com/office/drawing/2014/main" id="{005A7DB2-B72A-0B88-B09D-446600876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4961" y="2836245"/>
                  <a:ext cx="4605" cy="667300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66DA467-5227-4654-7D0B-B74112BC9A31}"/>
                  </a:ext>
                </a:extLst>
              </p:cNvPr>
              <p:cNvSpPr txBox="1"/>
              <p:nvPr/>
            </p:nvSpPr>
            <p:spPr>
              <a:xfrm>
                <a:off x="1929187" y="3786809"/>
                <a:ext cx="4083315" cy="44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3117" marR="0" lvl="0" indent="-253117" algn="l" defTabSz="80997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pt-BR" sz="2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Andrej</a:t>
                </a:r>
                <a:r>
                  <a:rPr kumimoji="0" lang="pt-B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Karpathy</a:t>
                </a:r>
                <a:endPara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DCD5BCC5-66E6-8DB1-4D95-63C884A2C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36893" y="2021067"/>
              <a:ext cx="269278" cy="213838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5B89AB5B-F4EF-7560-A988-48DF640F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6363642" y="3357944"/>
              <a:ext cx="257794" cy="204718"/>
            </a:xfrm>
            <a:prstGeom prst="rect">
              <a:avLst/>
            </a:prstGeom>
          </p:spPr>
        </p:pic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6C17F59A-E6C9-D716-9236-F08357680A83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50" y="2172513"/>
              <a:ext cx="442320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A9F0C9B1-1562-866A-A487-5F34601AD1F1}"/>
                </a:ext>
              </a:extLst>
            </p:cNvPr>
            <p:cNvCxnSpPr>
              <a:cxnSpLocks/>
            </p:cNvCxnSpPr>
            <p:nvPr/>
          </p:nvCxnSpPr>
          <p:spPr>
            <a:xfrm>
              <a:off x="1784082" y="3460307"/>
              <a:ext cx="441351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B1A3A4-FA78-2590-543D-326C83B801C5}"/>
              </a:ext>
            </a:extLst>
          </p:cNvPr>
          <p:cNvSpPr txBox="1"/>
          <p:nvPr/>
        </p:nvSpPr>
        <p:spPr>
          <a:xfrm>
            <a:off x="1011640" y="5986613"/>
            <a:ext cx="49224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09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original: "The hottest new programming language is English".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Extraído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D9D9D6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@karpathy. X. 2024</a:t>
            </a: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srgbClr val="D9D9D6"/>
              </a:solidFill>
              <a:effectLst/>
              <a:uLnTx/>
              <a:uFillTx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8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CC9D4-47B9-D403-9463-536190B1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49814E7-93A4-A9F0-6852-5AD81ED78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50"/>
            <a:ext cx="10799763" cy="7197811"/>
          </a:xfrm>
          <a:prstGeom prst="rect">
            <a:avLst/>
          </a:prstGeom>
        </p:spPr>
      </p:pic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D949695-6D3A-3187-BE81-FC8B6562A599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C2B8239-5FD3-132E-F29C-0B5FC639D2DF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998B088-817D-8A60-D3B9-B5422CA3BE85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83F789D-0C17-6B26-E505-23B1A9FC52AB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A7903D5-156B-FC23-50AD-94AD9ED357BF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07915F2-54D9-1738-FCF0-B0BD19FC03E3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15E415-680D-CB56-0077-174D24B56353}"/>
              </a:ext>
            </a:extLst>
          </p:cNvPr>
          <p:cNvSpPr txBox="1"/>
          <p:nvPr/>
        </p:nvSpPr>
        <p:spPr>
          <a:xfrm>
            <a:off x="319316" y="220419"/>
            <a:ext cx="760764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3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TRÊS MODALIDADES DE PROMPT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Modos diferentes de conversar com as máquinas</a:t>
            </a: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A1FBBCFB-93E1-6EB4-05A6-C93FA33BBDBB}"/>
              </a:ext>
            </a:extLst>
          </p:cNvPr>
          <p:cNvSpPr/>
          <p:nvPr/>
        </p:nvSpPr>
        <p:spPr>
          <a:xfrm>
            <a:off x="233488" y="2241290"/>
            <a:ext cx="3236592" cy="4737603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07B85112-3158-1C35-BD5B-C0A2B58B0597}"/>
              </a:ext>
            </a:extLst>
          </p:cNvPr>
          <p:cNvSpPr/>
          <p:nvPr/>
        </p:nvSpPr>
        <p:spPr>
          <a:xfrm>
            <a:off x="651527" y="2501908"/>
            <a:ext cx="2388474" cy="647692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VIBE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PROMPTING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Fluxograma: Processo Alternativo 12">
            <a:extLst>
              <a:ext uri="{FF2B5EF4-FFF2-40B4-BE49-F238E27FC236}">
                <a16:creationId xmlns:a16="http://schemas.microsoft.com/office/drawing/2014/main" id="{9CD75703-ECD2-6659-95C1-78A7846290E4}"/>
              </a:ext>
            </a:extLst>
          </p:cNvPr>
          <p:cNvSpPr/>
          <p:nvPr/>
        </p:nvSpPr>
        <p:spPr>
          <a:xfrm>
            <a:off x="3855559" y="2241291"/>
            <a:ext cx="3236592" cy="4737602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luxograma: Processo Alternativo 3">
            <a:extLst>
              <a:ext uri="{FF2B5EF4-FFF2-40B4-BE49-F238E27FC236}">
                <a16:creationId xmlns:a16="http://schemas.microsoft.com/office/drawing/2014/main" id="{45C56BE6-16BB-F70A-DC98-394D9E712783}"/>
              </a:ext>
            </a:extLst>
          </p:cNvPr>
          <p:cNvSpPr/>
          <p:nvPr/>
        </p:nvSpPr>
        <p:spPr>
          <a:xfrm>
            <a:off x="4244401" y="2479277"/>
            <a:ext cx="2388474" cy="670323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PROMPT ESTRUTURADO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48BE309C-8688-7D0D-9712-80773FD21568}"/>
              </a:ext>
            </a:extLst>
          </p:cNvPr>
          <p:cNvSpPr/>
          <p:nvPr/>
        </p:nvSpPr>
        <p:spPr>
          <a:xfrm>
            <a:off x="7436990" y="2218659"/>
            <a:ext cx="3236592" cy="4760233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59E4975E-FC89-127A-BA1B-AD68E828EA9F}"/>
              </a:ext>
            </a:extLst>
          </p:cNvPr>
          <p:cNvSpPr/>
          <p:nvPr/>
        </p:nvSpPr>
        <p:spPr>
          <a:xfrm>
            <a:off x="7926964" y="2479276"/>
            <a:ext cx="2388474" cy="668721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PROMPT AGÊNTICO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891F87A-AFC0-CFBE-5203-57D1E9A45C43}"/>
              </a:ext>
            </a:extLst>
          </p:cNvPr>
          <p:cNvSpPr txBox="1"/>
          <p:nvPr/>
        </p:nvSpPr>
        <p:spPr>
          <a:xfrm>
            <a:off x="302452" y="3486126"/>
            <a:ext cx="3086619" cy="32316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Comunicação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 em linguagem natural pura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Conversacional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Direto e simples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Fluxo de pensamento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Possibilidade de aprimoramento com reflexão, pensamento estendido e meta prompts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02465E1-F1D9-8DE8-1112-3C327471852D}"/>
              </a:ext>
            </a:extLst>
          </p:cNvPr>
          <p:cNvSpPr txBox="1"/>
          <p:nvPr/>
        </p:nvSpPr>
        <p:spPr>
          <a:xfrm>
            <a:off x="3962297" y="3475222"/>
            <a:ext cx="3086619" cy="32316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Comunicação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 em linguagem estruturada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Uso de marcadores (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markdown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)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e delimitadores (</a:t>
            </a:r>
            <a:r>
              <a:rPr kumimoji="0" lang="pt-BR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tags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aseline="0" dirty="0">
                <a:solidFill>
                  <a:prstClr val="white"/>
                </a:solidFill>
                <a:latin typeface="Nexa Extra Light" panose="00000200000000000000" pitchFamily="2" charset="0"/>
              </a:rPr>
              <a:t>Separaçã</a:t>
            </a: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o modular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Frameworks bem definidos: P.O.E.M.A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Controle</a:t>
            </a:r>
            <a:r>
              <a:rPr kumimoji="0" lang="pt-BR" b="0" i="0" u="none" strike="noStrike" kern="1200" cap="none" spc="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do output e customização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75BE63-BF7A-0B93-140B-E1D68313A84D}"/>
              </a:ext>
            </a:extLst>
          </p:cNvPr>
          <p:cNvSpPr txBox="1"/>
          <p:nvPr/>
        </p:nvSpPr>
        <p:spPr>
          <a:xfrm>
            <a:off x="7506327" y="3475222"/>
            <a:ext cx="3086619" cy="32316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Comunicação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 </a:t>
            </a:r>
            <a:r>
              <a:rPr kumimoji="0" lang="pt-BR" sz="2000" b="1" i="0" u="none" strike="noStrike" kern="1200" cap="none" spc="0" normalizeH="0" noProof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</a:rPr>
              <a:t>com agentes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Orquestração de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tarefas encadeadas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aseline="0" dirty="0">
                <a:solidFill>
                  <a:prstClr val="white"/>
                </a:solidFill>
                <a:latin typeface="Nexa Extra Light" panose="00000200000000000000" pitchFamily="2" charset="0"/>
              </a:rPr>
              <a:t>Ativação</a:t>
            </a: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 de tools, skills e </a:t>
            </a:r>
            <a:r>
              <a:rPr lang="pt-BR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resources</a:t>
            </a:r>
            <a:r>
              <a:rPr lang="pt-BR" dirty="0">
                <a:solidFill>
                  <a:prstClr val="white"/>
                </a:solidFill>
                <a:latin typeface="Nexa Extra Light" panose="00000200000000000000" pitchFamily="2" charset="0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Workflows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</a:rPr>
              <a:t> complexos e adaptativos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Outputs sofisticados (artefatos) 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8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D6C01-EEF2-A08C-D093-B4353BAD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76F9A31A-E037-9A8D-1891-29C4F3BF7B2B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F6CE8F1-44F0-FF41-8D19-3882AB266203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E73DF73-79CA-9DBE-9800-DB7E5E0CC8C5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B48BE75-FCAB-474A-08CC-F531F8017DE1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9E16877-5170-696C-4D58-5A2F8E97BBDF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4B7634-7D3C-E4CD-2AC2-8D01868B02E2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939867C-01E9-AA3D-9A75-6D8662E151C9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E0F5BB74-4249-E8F7-E489-AC88BE83DC7F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AINDA PRECISAMOS DE PROMPTGUÊS?</a:t>
            </a:r>
            <a:endParaRPr kumimoji="0" lang="pt-BR" sz="4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C904CA-0842-26EE-914C-740F932335FC}"/>
              </a:ext>
            </a:extLst>
          </p:cNvPr>
          <p:cNvSpPr txBox="1"/>
          <p:nvPr/>
        </p:nvSpPr>
        <p:spPr>
          <a:xfrm>
            <a:off x="439563" y="642742"/>
            <a:ext cx="4860270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 paradoxo:</a:t>
            </a:r>
            <a:r>
              <a:rPr kumimoji="0" lang="pt-BR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precisamos de mais ou menos engenharia de prompt?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584E724-C682-72DD-A902-FCAD76AA7563}"/>
              </a:ext>
            </a:extLst>
          </p:cNvPr>
          <p:cNvSpPr txBox="1"/>
          <p:nvPr/>
        </p:nvSpPr>
        <p:spPr>
          <a:xfrm>
            <a:off x="411662" y="4853148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 que são as alucinações? Por que elas ocorrem? Como mitiga-las ou eliminá-las?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B5ADA6-DD94-13C8-C5DA-9E207724A8B5}"/>
              </a:ext>
            </a:extLst>
          </p:cNvPr>
          <p:cNvSpPr txBox="1"/>
          <p:nvPr/>
        </p:nvSpPr>
        <p:spPr>
          <a:xfrm>
            <a:off x="5778095" y="932209"/>
            <a:ext cx="4860270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De onde o LLM tira a informação? Qual a fonte de conhecimento da máquina?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45D2086-E3AC-D3F2-A6E5-A7A36BADA463}"/>
              </a:ext>
            </a:extLst>
          </p:cNvPr>
          <p:cNvSpPr txBox="1"/>
          <p:nvPr/>
        </p:nvSpPr>
        <p:spPr>
          <a:xfrm>
            <a:off x="604718" y="1710146"/>
            <a:ext cx="5080267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 que é janela de contexto? Por que esse conceito é tão importante?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56972B1-10E5-EED8-D63B-D87918017C39}"/>
              </a:ext>
            </a:extLst>
          </p:cNvPr>
          <p:cNvSpPr txBox="1"/>
          <p:nvPr/>
        </p:nvSpPr>
        <p:spPr>
          <a:xfrm>
            <a:off x="5399881" y="5210652"/>
            <a:ext cx="4937945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Como conseguir respostas confiáveis, precisas e poderosas? Quais as técnicas para conversar com a máquina?</a:t>
            </a:r>
          </a:p>
        </p:txBody>
      </p:sp>
    </p:spTree>
    <p:extLst>
      <p:ext uri="{BB962C8B-B14F-4D97-AF65-F5344CB8AC3E}">
        <p14:creationId xmlns:p14="http://schemas.microsoft.com/office/powerpoint/2010/main" val="25628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FEA2A-06E6-81CA-F518-D98FD1C6F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E5EA17E-B515-0E9B-ECB6-BFB5F58372A2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8426BAD-75A1-C842-0D63-31EAD8551FFD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15C20A8-F2F6-454E-CF99-3D06B01D8D49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3973029-D678-31A1-3A32-B6E9653AB287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E89DF37-B92D-7321-C589-ACC9F502FA71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780FFEE-C319-874F-A94D-84E982E8791C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70274F7-BD2B-D00D-615C-4D46E4D9EA04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A6CA308C-11E6-0F5D-979E-97B025505C6F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PRIMEIRO FUNDAMENTO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Os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LLMs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são máquinas de conversação. </a:t>
            </a:r>
            <a:r>
              <a:rPr lang="pt-BR" sz="22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A interação é um componente essencial do uso da ferramenta.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DB545C-57FC-E2B8-3981-BB64FDACC5ED}"/>
              </a:ext>
            </a:extLst>
          </p:cNvPr>
          <p:cNvSpPr txBox="1"/>
          <p:nvPr/>
        </p:nvSpPr>
        <p:spPr>
          <a:xfrm>
            <a:off x="347682" y="481191"/>
            <a:ext cx="4532569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 LLM foi treinado para imitar padrões de linguagem; não para acertar.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BD0F11-F625-269C-3B84-FA68C3DA190B}"/>
              </a:ext>
            </a:extLst>
          </p:cNvPr>
          <p:cNvSpPr txBox="1"/>
          <p:nvPr/>
        </p:nvSpPr>
        <p:spPr>
          <a:xfrm>
            <a:off x="430207" y="1884030"/>
            <a:ext cx="4346501" cy="76944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Correção semântica ≠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Correção factual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61AA81-347F-5A78-2CC5-1BA1CF6CED70}"/>
              </a:ext>
            </a:extLst>
          </p:cNvPr>
          <p:cNvSpPr txBox="1"/>
          <p:nvPr/>
        </p:nvSpPr>
        <p:spPr>
          <a:xfrm>
            <a:off x="5470254" y="5572878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As alucinações permitem a criação e a solução de casos novos.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B7D3390-3A7C-51D2-CA84-B54AF1BAA26C}"/>
              </a:ext>
            </a:extLst>
          </p:cNvPr>
          <p:cNvSpPr txBox="1"/>
          <p:nvPr/>
        </p:nvSpPr>
        <p:spPr>
          <a:xfrm>
            <a:off x="399330" y="4989050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Toda informação FACTUAL extraída do CONHECIMENTO DA MÁQUINA É FALSA, até prova em contrário.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B1DA86-AFAC-6B11-ED83-2A117293911F}"/>
              </a:ext>
            </a:extLst>
          </p:cNvPr>
          <p:cNvSpPr txBox="1"/>
          <p:nvPr/>
        </p:nvSpPr>
        <p:spPr>
          <a:xfrm>
            <a:off x="5470255" y="729460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Duas metáforas: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Concurseiro chutando uma questão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Intercambista mitomaníaco</a:t>
            </a:r>
          </a:p>
        </p:txBody>
      </p:sp>
    </p:spTree>
    <p:extLst>
      <p:ext uri="{BB962C8B-B14F-4D97-AF65-F5344CB8AC3E}">
        <p14:creationId xmlns:p14="http://schemas.microsoft.com/office/powerpoint/2010/main" val="126981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  <p:bldP spid="15" grpId="1" animBg="1"/>
      <p:bldP spid="17" grpId="0" animBg="1"/>
      <p:bldP spid="1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luxograma: Processo Alternativo 10">
            <a:extLst>
              <a:ext uri="{FF2B5EF4-FFF2-40B4-BE49-F238E27FC236}">
                <a16:creationId xmlns:a16="http://schemas.microsoft.com/office/drawing/2014/main" id="{447BB31E-B714-B480-93A7-32A84F6A08ED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pt-BR" sz="22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SEGUNDO FUNDAMENTO:</a:t>
            </a:r>
          </a:p>
          <a:p>
            <a:pPr lvl="0">
              <a:defRPr/>
            </a:pPr>
            <a:r>
              <a:rPr lang="pt-BR" sz="28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Os </a:t>
            </a:r>
            <a:r>
              <a:rPr lang="pt-BR" sz="28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8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podem aprender através do contexto (</a:t>
            </a:r>
            <a:r>
              <a:rPr lang="pt-BR" sz="28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in-context</a:t>
            </a:r>
            <a:r>
              <a:rPr lang="pt-BR" sz="28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learning)</a:t>
            </a:r>
            <a:endParaRPr lang="pt-BR" sz="28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148FFF0-4539-84C8-2942-EDD9A8A21558}"/>
              </a:ext>
            </a:extLst>
          </p:cNvPr>
          <p:cNvSpPr txBox="1"/>
          <p:nvPr/>
        </p:nvSpPr>
        <p:spPr>
          <a:xfrm>
            <a:off x="281716" y="156893"/>
            <a:ext cx="4246094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Um LLM é uma máquina de calcular textos com base em probabilidades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90EC28-9C2E-6D38-395C-E3C6F7B54559}"/>
              </a:ext>
            </a:extLst>
          </p:cNvPr>
          <p:cNvSpPr txBox="1"/>
          <p:nvPr/>
        </p:nvSpPr>
        <p:spPr>
          <a:xfrm>
            <a:off x="5932125" y="5163953"/>
            <a:ext cx="4654626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Em cada chat, o LLM aprende dentro daquele contexto. É esse o poder do usuário: </a:t>
            </a:r>
            <a:r>
              <a:rPr lang="pt-BR" sz="22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ensinar a máquina através do contexto.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B4EE67-CBF4-392F-022E-AF4F0B6B4ADC}"/>
              </a:ext>
            </a:extLst>
          </p:cNvPr>
          <p:cNvSpPr txBox="1"/>
          <p:nvPr/>
        </p:nvSpPr>
        <p:spPr>
          <a:xfrm>
            <a:off x="576158" y="1362132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Dentro dele, existem parâmetros. E parâmetros são números, não textos. É um programa de computador.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FF89FA-898C-5F8A-F2B2-CA9C16393BD0}"/>
              </a:ext>
            </a:extLst>
          </p:cNvPr>
          <p:cNvSpPr txBox="1"/>
          <p:nvPr/>
        </p:nvSpPr>
        <p:spPr>
          <a:xfrm>
            <a:off x="5306771" y="772268"/>
            <a:ext cx="4927159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Nexa Extra Light" panose="00000200000000000000" pitchFamily="2" charset="0"/>
              </a:rPr>
              <a:t>Na sua essência, ele não consulta a internet e nenhum “banco de texto”. Raramente “regurgita” texto que “viu” no treinamento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92848AA-3C31-214B-7BA7-F30BDCC51CFC}"/>
              </a:ext>
            </a:extLst>
          </p:cNvPr>
          <p:cNvSpPr txBox="1"/>
          <p:nvPr/>
        </p:nvSpPr>
        <p:spPr>
          <a:xfrm>
            <a:off x="281716" y="4746004"/>
            <a:ext cx="5494356" cy="212365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Assim como a máquina de calcular não aprende com as interações, os </a:t>
            </a:r>
            <a:r>
              <a:rPr lang="pt-BR" sz="2200" dirty="0" err="1">
                <a:solidFill>
                  <a:srgbClr val="FFF4E4"/>
                </a:solidFill>
                <a:latin typeface="Nexa Extra Light" panose="00000200000000000000" pitchFamily="2" charset="0"/>
              </a:rPr>
              <a:t>LLMs</a:t>
            </a:r>
            <a:r>
              <a:rPr lang="pt-BR" sz="2200" dirty="0">
                <a:solidFill>
                  <a:srgbClr val="FFF4E4"/>
                </a:solidFill>
                <a:latin typeface="Nexa Extra Light" panose="00000200000000000000" pitchFamily="2" charset="0"/>
              </a:rPr>
              <a:t> não aprendem, a não ser através do contexto. Cada interação reseta o contexto. O LLM não tem aprendizagem contínua</a:t>
            </a:r>
            <a:endParaRPr lang="pt-BR" sz="22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304477" y="531520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A LÓGICA DO LLM</a:t>
            </a:r>
          </a:p>
        </p:txBody>
      </p:sp>
      <p:pic>
        <p:nvPicPr>
          <p:cNvPr id="47" name="Imagem 46" descr="Placa de computador&#10;&#10;O conteúdo gerado por IA pode estar incorreto.">
            <a:extLst>
              <a:ext uri="{FF2B5EF4-FFF2-40B4-BE49-F238E27FC236}">
                <a16:creationId xmlns:a16="http://schemas.microsoft.com/office/drawing/2014/main" id="{D3C25A8F-08E7-C5F7-1B54-6A28BF519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9908">
            <a:off x="6359338" y="2535510"/>
            <a:ext cx="4909523" cy="3273015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60DBBD-4453-445D-9D42-0C88DAE0D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2"/>
          <a:stretch>
            <a:fillRect/>
          </a:stretch>
        </p:blipFill>
        <p:spPr>
          <a:xfrm>
            <a:off x="3232405" y="2372189"/>
            <a:ext cx="4607824" cy="3599656"/>
          </a:xfrm>
          <a:prstGeom prst="rect">
            <a:avLst/>
          </a:prstGeom>
        </p:spPr>
      </p:pic>
      <p:pic>
        <p:nvPicPr>
          <p:cNvPr id="35" name="Imagem 34" descr="Texto&#10;&#10;O conteúdo gerado por IA pode estar incorreto.">
            <a:extLst>
              <a:ext uri="{FF2B5EF4-FFF2-40B4-BE49-F238E27FC236}">
                <a16:creationId xmlns:a16="http://schemas.microsoft.com/office/drawing/2014/main" id="{C495A556-D183-93A5-2182-81CB0B3AC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3238085"/>
            <a:ext cx="3009627" cy="200641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3412827" y="5907205"/>
            <a:ext cx="4246981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LARGE LANGUAGE MODEL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C8D0B3-CBE6-B22A-9055-02B4A6779DDE}"/>
              </a:ext>
            </a:extLst>
          </p:cNvPr>
          <p:cNvSpPr txBox="1"/>
          <p:nvPr/>
        </p:nvSpPr>
        <p:spPr>
          <a:xfrm>
            <a:off x="268985" y="6181253"/>
            <a:ext cx="314384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 previsão é baseada em uma probabilidade semântica que é diferente de probabilidade factual.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9CA5FC-EC6C-23EF-E2D3-BD4A97014E3B}"/>
              </a:ext>
            </a:extLst>
          </p:cNvPr>
          <p:cNvSpPr txBox="1"/>
          <p:nvPr/>
        </p:nvSpPr>
        <p:spPr>
          <a:xfrm>
            <a:off x="481759" y="5080834"/>
            <a:ext cx="2727455" cy="9541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Os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LLMs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são máquinas de calcular não-determinísticas que geram uma palavra (token) de cada vez.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191B4B-C51C-CE4F-A996-0C830C1C641B}"/>
              </a:ext>
            </a:extLst>
          </p:cNvPr>
          <p:cNvSpPr txBox="1"/>
          <p:nvPr/>
        </p:nvSpPr>
        <p:spPr>
          <a:xfrm>
            <a:off x="6343070" y="1383651"/>
            <a:ext cx="301202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 previsão é autorregressiva: o modelo usa a própria saída como entrada para a próxima previsão.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466AF-37CF-3936-02B6-094A16B9C352}"/>
              </a:ext>
            </a:extLst>
          </p:cNvPr>
          <p:cNvSpPr txBox="1"/>
          <p:nvPr/>
        </p:nvSpPr>
        <p:spPr>
          <a:xfrm>
            <a:off x="7527803" y="2306784"/>
            <a:ext cx="3012022" cy="73866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As palavras escolhidas condicionam as seguintes (enquadramento).</a:t>
            </a:r>
          </a:p>
        </p:txBody>
      </p:sp>
    </p:spTree>
    <p:extLst>
      <p:ext uri="{BB962C8B-B14F-4D97-AF65-F5344CB8AC3E}">
        <p14:creationId xmlns:p14="http://schemas.microsoft.com/office/powerpoint/2010/main" val="83338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4" grpId="0" animBg="1"/>
      <p:bldP spid="14" grpId="1" animBg="1"/>
      <p:bldP spid="13" grpId="0" animBg="1"/>
      <p:bldP spid="13" grpId="1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BB8B6-8BB6-9E0E-27A4-3651E59C4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54A1CF34-7E2A-DDA5-612B-A9C1D880720C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CEC1023-68C6-DB80-80CA-22E93AF20CBA}"/>
              </a:ext>
            </a:extLst>
          </p:cNvPr>
          <p:cNvSpPr/>
          <p:nvPr/>
        </p:nvSpPr>
        <p:spPr>
          <a:xfrm>
            <a:off x="5778095" y="1474954"/>
            <a:ext cx="877402" cy="382137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35F916B-42F3-4AD6-021A-8CC6278A88B5}"/>
              </a:ext>
            </a:extLst>
          </p:cNvPr>
          <p:cNvSpPr/>
          <p:nvPr/>
        </p:nvSpPr>
        <p:spPr>
          <a:xfrm>
            <a:off x="6782762" y="850606"/>
            <a:ext cx="877401" cy="46210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29000EA-0032-CA2A-19E5-3E8AAF09C106}"/>
              </a:ext>
            </a:extLst>
          </p:cNvPr>
          <p:cNvSpPr/>
          <p:nvPr/>
        </p:nvSpPr>
        <p:spPr>
          <a:xfrm>
            <a:off x="7770351" y="1474954"/>
            <a:ext cx="860323" cy="382137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E4346BF-31D8-8EDA-C790-7E6EFCCC1A91}"/>
              </a:ext>
            </a:extLst>
          </p:cNvPr>
          <p:cNvSpPr/>
          <p:nvPr/>
        </p:nvSpPr>
        <p:spPr>
          <a:xfrm>
            <a:off x="8775018" y="2094614"/>
            <a:ext cx="776599" cy="418922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1216CA1-0E47-6F30-D198-DAB068E4AA9E}"/>
              </a:ext>
            </a:extLst>
          </p:cNvPr>
          <p:cNvSpPr/>
          <p:nvPr/>
        </p:nvSpPr>
        <p:spPr>
          <a:xfrm>
            <a:off x="9745530" y="1474954"/>
            <a:ext cx="857228" cy="42878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AD9AAC4-B767-E1FB-4C58-BAAF134266A7}"/>
              </a:ext>
            </a:extLst>
          </p:cNvPr>
          <p:cNvSpPr/>
          <p:nvPr/>
        </p:nvSpPr>
        <p:spPr>
          <a:xfrm>
            <a:off x="4807584" y="1493602"/>
            <a:ext cx="860323" cy="380272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BA98185E-BA82-3C69-0E77-36259E54EA83}"/>
              </a:ext>
            </a:extLst>
          </p:cNvPr>
          <p:cNvSpPr/>
          <p:nvPr/>
        </p:nvSpPr>
        <p:spPr>
          <a:xfrm>
            <a:off x="1761170" y="2948315"/>
            <a:ext cx="7277422" cy="1616469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TERCEIRO FUNDAMENTO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Os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LLMs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pensam através de tokens. Use a máxima INPUTS NOBRES – OUTPUTS NOBRES.</a:t>
            </a:r>
            <a:endParaRPr kumimoji="0" lang="pt-BR" sz="22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2B1647-A26A-E5B0-67DF-C9EAC25B685B}"/>
              </a:ext>
            </a:extLst>
          </p:cNvPr>
          <p:cNvSpPr txBox="1"/>
          <p:nvPr/>
        </p:nvSpPr>
        <p:spPr>
          <a:xfrm>
            <a:off x="324394" y="5005961"/>
            <a:ext cx="4550697" cy="14465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Instruções poderosas tendem a gerar respostas poderosas. Instruções ruins costumam gerar respostas ruins.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348639-D48E-AFB4-449A-9D439718C2FE}"/>
              </a:ext>
            </a:extLst>
          </p:cNvPr>
          <p:cNvSpPr txBox="1"/>
          <p:nvPr/>
        </p:nvSpPr>
        <p:spPr>
          <a:xfrm>
            <a:off x="391901" y="306665"/>
            <a:ext cx="54032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Token é um "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bizu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" para facilitar o cálculo da máquina. Ela transforma alguns padrões comuns em um vocabulário próprio, como se fosse uma técnica mnemônica para aprender os padrões da linguagem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9E54A6B-FBBF-2902-3E93-3CE14AB8213C}"/>
              </a:ext>
            </a:extLst>
          </p:cNvPr>
          <p:cNvSpPr txBox="1"/>
          <p:nvPr/>
        </p:nvSpPr>
        <p:spPr>
          <a:xfrm>
            <a:off x="5509944" y="1007300"/>
            <a:ext cx="528981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 máquina precisa de “bons tokens” para pensar melhor. Tokens de qualidade elevam a qualidade da resposta.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CE508DC-C05D-0E3E-2CE0-FE585231887A}"/>
              </a:ext>
            </a:extLst>
          </p:cNvPr>
          <p:cNvSpPr txBox="1"/>
          <p:nvPr/>
        </p:nvSpPr>
        <p:spPr>
          <a:xfrm>
            <a:off x="5925163" y="5471692"/>
            <a:ext cx="4550697" cy="110799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Duas metáforas: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- Caixinha de música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- Oceano</a:t>
            </a:r>
          </a:p>
        </p:txBody>
      </p:sp>
    </p:spTree>
    <p:extLst>
      <p:ext uri="{BB962C8B-B14F-4D97-AF65-F5344CB8AC3E}">
        <p14:creationId xmlns:p14="http://schemas.microsoft.com/office/powerpoint/2010/main" val="70493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/>
      <p:bldP spid="11" grpId="1"/>
      <p:bldP spid="15" grpId="0"/>
      <p:bldP spid="15" grpId="1"/>
      <p:bldP spid="1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24633</TotalTime>
  <Words>1687</Words>
  <Application>Microsoft Office PowerPoint</Application>
  <PresentationFormat>Personalizar</PresentationFormat>
  <Paragraphs>193</Paragraphs>
  <Slides>22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Aptos Display</vt:lpstr>
      <vt:lpstr>Aptos</vt:lpstr>
      <vt:lpstr>Arial</vt:lpstr>
      <vt:lpstr>Georgia</vt:lpstr>
      <vt:lpstr>Nexa Extra Light</vt:lpstr>
      <vt:lpstr>Neue Haas Grotesk Text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289</cp:revision>
  <dcterms:created xsi:type="dcterms:W3CDTF">2025-06-19T13:51:07Z</dcterms:created>
  <dcterms:modified xsi:type="dcterms:W3CDTF">2025-11-22T11:15:05Z</dcterms:modified>
</cp:coreProperties>
</file>